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46" r:id="rId1"/>
  </p:sldMasterIdLst>
  <p:notesMasterIdLst>
    <p:notesMasterId r:id="rId15"/>
  </p:notesMasterIdLst>
  <p:handoutMasterIdLst>
    <p:handoutMasterId r:id="rId16"/>
  </p:handoutMasterIdLst>
  <p:sldIdLst>
    <p:sldId id="287" r:id="rId2"/>
    <p:sldId id="372" r:id="rId3"/>
    <p:sldId id="317" r:id="rId4"/>
    <p:sldId id="345" r:id="rId5"/>
    <p:sldId id="320" r:id="rId6"/>
    <p:sldId id="321" r:id="rId7"/>
    <p:sldId id="355" r:id="rId8"/>
    <p:sldId id="356" r:id="rId9"/>
    <p:sldId id="357" r:id="rId10"/>
    <p:sldId id="358" r:id="rId11"/>
    <p:sldId id="365" r:id="rId12"/>
    <p:sldId id="366" r:id="rId13"/>
    <p:sldId id="362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CCFF"/>
    <a:srgbClr val="993366"/>
    <a:srgbClr val="99FF99"/>
    <a:srgbClr val="990000"/>
    <a:srgbClr val="33CC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 varScale="1">
        <p:scale>
          <a:sx n="76" d="100"/>
          <a:sy n="76" d="100"/>
        </p:scale>
        <p:origin x="14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Бюджет </a:t>
            </a:r>
            <a:r>
              <a:rPr lang="ru-RU" dirty="0" smtClean="0"/>
              <a:t>2025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975-478A-9995-2C1AD27A0D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975-478A-9995-2C1AD27A0D4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975-478A-9995-2C1AD27A0D4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975-478A-9995-2C1AD27A0D4D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46,0%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75-478A-9995-2C1AD27A0D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1,6%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75-478A-9995-2C1AD27A0D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10,38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75-478A-9995-2C1AD27A0D4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1,7%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75-478A-9995-2C1AD27A0D4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благоустройство</c:v>
                </c:pt>
                <c:pt idx="1">
                  <c:v>молодежная политика</c:v>
                </c:pt>
                <c:pt idx="2">
                  <c:v>культура</c:v>
                </c:pt>
                <c:pt idx="3">
                  <c:v>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87179</c:v>
                </c:pt>
                <c:pt idx="1">
                  <c:v>3161</c:v>
                </c:pt>
                <c:pt idx="2">
                  <c:v>19669</c:v>
                </c:pt>
                <c:pt idx="3">
                  <c:v>3076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AD-426B-8C87-FE97886383F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032CA9-B99F-41AB-AB62-51856D8CB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957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8" y="0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5471"/>
            <a:ext cx="5438464" cy="446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8" y="9429354"/>
            <a:ext cx="2944958" cy="495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C5483E-A9F1-4378-A8C0-36AA077E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06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5483E-A9F1-4378-A8C0-36AA077E1A6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90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9B207C-5545-4DB2-A2F5-E982A9A632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183623-B1BD-4B99-B5B0-A70275C4F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397A9A-EFAB-4E21-962E-F1407AF786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4FC2C-892A-4358-BA96-D17C38D368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8C7D7-B83E-4C64-93CC-C8EA5B817E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0651D-E98B-4259-865D-600D59A8238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93FCD-F55C-48A1-AEAD-4C53B86C1E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03BB74-CAB7-41E8-82D6-8F5FB8CE8A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E40A1-2AFC-4052-85D4-2C04A01FB4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0F79A5-8C40-46C6-9DAC-C0F242EBC2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47C54-8E79-4E9F-B378-6E3C37DD56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761A972D-0A45-45B3-A534-5AF27C41F3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771800" y="1340768"/>
            <a:ext cx="6192688" cy="5160045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ГРАЖДАН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ГОРОДА ФЕДЕРАЛЬНОГО ЗНАЧЕНИЯ САНКТ-ПЕТЕРБУРГА МУНИЦИПАЛЬНЫЙ ОКРУГ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ЗВЕЗДНОЕ </a:t>
            </a:r>
            <a:b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2025 год </a:t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6237" y="476671"/>
            <a:ext cx="5763162" cy="8640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6148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09" y="466055"/>
            <a:ext cx="1539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2916237" y="476671"/>
            <a:ext cx="576316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 ВНУТРИГОРОДСКОЕ </a:t>
            </a:r>
            <a:r>
              <a:rPr lang="ru-RU" dirty="0">
                <a:solidFill>
                  <a:srgbClr val="FF3300"/>
                </a:solidFill>
              </a:rPr>
              <a:t>МУНИЦИПАЛЬНОЕ    </a:t>
            </a:r>
          </a:p>
          <a:p>
            <a:pPr algn="ctr" eaLnBrk="1" hangingPunct="1"/>
            <a:r>
              <a:rPr lang="ru-RU" dirty="0" smtClean="0">
                <a:solidFill>
                  <a:srgbClr val="FF3300"/>
                </a:solidFill>
              </a:rPr>
              <a:t>ОБРАЗОВАНИЕ ГОРОДА ФЕДЕРАЛЬНОГО ЗНАЧЕНИЯ САНКТ-ПЕТЕРБУРГА МУНИЦИПАЛЬНЫЙ ОКРУГ ЗВЕЗДНОЕ</a:t>
            </a:r>
            <a:endParaRPr lang="ru-RU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1116013" y="549275"/>
            <a:ext cx="6985000" cy="2232025"/>
          </a:xfrm>
        </p:spPr>
        <p:txBody>
          <a:bodyPr/>
          <a:lstStyle/>
          <a:p>
            <a:pPr marL="0" indent="447675" algn="just" eaLnBrk="1" hangingPunct="1">
              <a:lnSpc>
                <a:spcPct val="120000"/>
              </a:lnSpc>
              <a:spcBef>
                <a:spcPct val="0"/>
              </a:spcBef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к Закону Санкт-Петербурга «О бюджете Санкт-Петербурга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 объем субвенций на 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 составляет:</a:t>
            </a:r>
          </a:p>
        </p:txBody>
      </p:sp>
      <p:sp>
        <p:nvSpPr>
          <p:cNvPr id="15363" name="Содержимое 2"/>
          <p:cNvSpPr txBox="1">
            <a:spLocks/>
          </p:cNvSpPr>
          <p:nvPr/>
        </p:nvSpPr>
        <p:spPr bwMode="auto">
          <a:xfrm>
            <a:off x="1259632" y="2564904"/>
            <a:ext cx="7058025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447675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algn="just" eaLnBrk="1" hangingPunct="1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образом, общий объем доходной части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составил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189 482,6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рублей, в том числе налоговые доходы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17 418,0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рублей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безвозмездные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– в размере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172 064,6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тысяч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00113" y="908050"/>
            <a:ext cx="7215187" cy="5357813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Звездное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Звездное.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к Закону Санкт-Петербурга «О бюджете Санкт-Петербурга на 2025 год и на плановый период 2026 и 2027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бюджета на 2025 год осуществляется в том числе с учетом: </a:t>
            </a: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2025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104,61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2026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103,91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2027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103,91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1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7675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меры социальной поддержки в виде выплаты денежных средств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2025 год –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17 107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116013" y="260350"/>
            <a:ext cx="6696075" cy="757238"/>
          </a:xfrm>
          <a:prstGeom prst="rect">
            <a:avLst/>
          </a:prstGeom>
        </p:spPr>
        <p:txBody>
          <a:bodyPr/>
          <a:lstStyle/>
          <a:p>
            <a:pPr indent="266700" algn="just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 indent="266700" algn="ctr"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год являются:</a:t>
            </a:r>
          </a:p>
          <a:p>
            <a:pPr marL="26670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Прямоугольник 10"/>
          <p:cNvSpPr>
            <a:spLocks noChangeArrowheads="1"/>
          </p:cNvSpPr>
          <p:nvPr/>
        </p:nvSpPr>
        <p:spPr bwMode="auto">
          <a:xfrm>
            <a:off x="133191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(918)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2" name="Прямоугольник 11"/>
          <p:cNvSpPr>
            <a:spLocks noChangeArrowheads="1"/>
          </p:cNvSpPr>
          <p:nvPr/>
        </p:nvSpPr>
        <p:spPr bwMode="auto">
          <a:xfrm>
            <a:off x="4792663" y="1341438"/>
            <a:ext cx="3214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образования </a:t>
            </a:r>
          </a:p>
          <a:p>
            <a:r>
              <a:rPr lang="ru-RU" sz="16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Звездное  (948)</a:t>
            </a:r>
            <a:endParaRPr lang="ru-RU" sz="1600" i="1">
              <a:solidFill>
                <a:srgbClr val="002060"/>
              </a:solidFill>
            </a:endParaRPr>
          </a:p>
        </p:txBody>
      </p:sp>
      <p:sp>
        <p:nvSpPr>
          <p:cNvPr id="17413" name="Прямоугольник 12"/>
          <p:cNvSpPr>
            <a:spLocks noChangeArrowheads="1"/>
          </p:cNvSpPr>
          <p:nvPr/>
        </p:nvSpPr>
        <p:spPr bwMode="auto">
          <a:xfrm>
            <a:off x="1331913" y="2197100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Расходы бюджета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189 482,6 тысяч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рублей.</a:t>
            </a:r>
          </a:p>
          <a:p>
            <a:pPr algn="just"/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год предусмотрены по следующим отраслям: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034809481"/>
              </p:ext>
            </p:extLst>
          </p:nvPr>
        </p:nvGraphicFramePr>
        <p:xfrm>
          <a:off x="2051720" y="3241715"/>
          <a:ext cx="568863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900113" y="1052513"/>
            <a:ext cx="7210425" cy="4786312"/>
          </a:xfrm>
          <a:prstGeom prst="rect">
            <a:avLst/>
          </a:prstGeom>
        </p:spPr>
        <p:txBody>
          <a:bodyPr/>
          <a:lstStyle/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Мероприятия для жителей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Звездное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 основании муниципальных программ.</a:t>
            </a:r>
          </a:p>
          <a:p>
            <a:pPr indent="447675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расходы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включены публичные нормативные обязательства, в </a:t>
            </a:r>
            <a:r>
              <a:rPr lang="ru-RU" sz="1400">
                <a:latin typeface="Times New Roman" pitchFamily="18" charset="0"/>
                <a:cs typeface="Times New Roman" pitchFamily="18" charset="0"/>
              </a:rPr>
              <a:t>сумме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11 119,3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руб.</a:t>
            </a: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667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2667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3000" y="2063750"/>
            <a:ext cx="6958013" cy="387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форма</a:t>
            </a:r>
            <a:r>
              <a:rPr lang="ru-RU" sz="2200" i="1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>
                <a:latin typeface="Times New Roman" pitchFamily="18" charset="0"/>
                <a:ea typeface="+mj-ea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 МО Звездное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МО Звездное) представляет собой главный финансовый документ, утверждаемый Решением Муниципального Совета МО Звездное.</a:t>
            </a: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с вопросами местного значения, определенными законом Санкт-Петербурга «Об организации местного самоуправления в Санкт-Петербурге», задачами, поставленными в послании Президента  Российской Федерации, 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МО Звездное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МО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 осуществлялось в соответствии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8538" y="1204913"/>
            <a:ext cx="3763962" cy="4302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6013" y="115888"/>
            <a:ext cx="6911975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7173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1125"/>
            <a:ext cx="41751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6013" y="1355725"/>
            <a:ext cx="6985000" cy="471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расходами;</a:t>
            </a:r>
          </a:p>
          <a:p>
            <a:pPr>
              <a:tabLst>
                <a:tab pos="447675" algn="l"/>
              </a:tabLst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  <a:defRPr/>
            </a:pPr>
            <a:r>
              <a:rPr lang="ru-RU" i="1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Федерации.»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913" y="981075"/>
            <a:ext cx="7497762" cy="5762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/>
            </a:r>
            <a:br>
              <a:rPr lang="ru-RU" sz="2200" dirty="0" smtClean="0">
                <a:solidFill>
                  <a:srgbClr val="0000FF"/>
                </a:solidFill>
              </a:rPr>
            </a:b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8196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361950"/>
            <a:ext cx="417513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6"/>
          <p:cNvSpPr txBox="1">
            <a:spLocks noChangeArrowheads="1"/>
          </p:cNvSpPr>
          <p:nvPr/>
        </p:nvSpPr>
        <p:spPr bwMode="auto">
          <a:xfrm>
            <a:off x="2051050" y="404813"/>
            <a:ext cx="6624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МУНИЦИПАЛЬНОЕ ОБРАЗОВАНИЕ ЗВЕЗДНОЕ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35075" y="41275"/>
            <a:ext cx="6865938" cy="971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8199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41275"/>
            <a:ext cx="417513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1908175" y="115888"/>
            <a:ext cx="65516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857250"/>
            <a:ext cx="7497762" cy="582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  <a:extLst/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371-89-72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Жданова Марина Александровна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196066, Санкт-Петербург, ул. Алтайская, д. 13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Звездное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</a:t>
            </a:r>
            <a:r>
              <a:rPr lang="ru-RU" sz="3500" dirty="0" err="1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мозвездное.рф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E-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500" dirty="0" err="1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mo</a:t>
            </a:r>
            <a:r>
              <a:rPr lang="ru-RU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0</a:t>
            </a:r>
            <a:r>
              <a:rPr lang="en-US" sz="3500" dirty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4</a:t>
            </a: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/>
              </a:rPr>
              <a:t>@yandex.ru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371-28-72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3" y="1557338"/>
            <a:ext cx="3028950" cy="4800600"/>
          </a:xfrm>
        </p:spPr>
        <p:txBody>
          <a:bodyPr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Звездное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Жданова Марина Александровна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четверг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Волкович Виктория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Марьяновна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прием среда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222" name="Picture 4" descr="звездное_ок_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096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Box 13"/>
          <p:cNvSpPr txBox="1">
            <a:spLocks noChangeArrowheads="1"/>
          </p:cNvSpPr>
          <p:nvPr/>
        </p:nvSpPr>
        <p:spPr bwMode="auto">
          <a:xfrm>
            <a:off x="2038350" y="385763"/>
            <a:ext cx="67040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 eaLnBrk="1" hangingPunct="1"/>
            <a:r>
              <a:rPr lang="ru-RU">
                <a:solidFill>
                  <a:srgbClr val="0000FF"/>
                </a:solidFill>
              </a:rPr>
              <a:t>ОБРАЗОВАНИЕ ЗВЕЗДНОЕ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23975" y="1196975"/>
            <a:ext cx="6777038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внутригородского муниципального образования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города федерального значения Санкт-Петербурга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муниципальный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округ Звездное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1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2025-2027 </a:t>
            </a:r>
            <a:r>
              <a:rPr lang="ru-RU" sz="1600" dirty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годы</a:t>
            </a:r>
          </a:p>
        </p:txBody>
      </p:sp>
      <p:sp>
        <p:nvSpPr>
          <p:cNvPr id="10243" name="Содержимое 7"/>
          <p:cNvSpPr>
            <a:spLocks noGrp="1"/>
          </p:cNvSpPr>
          <p:nvPr>
            <p:ph idx="1"/>
          </p:nvPr>
        </p:nvSpPr>
        <p:spPr>
          <a:xfrm>
            <a:off x="1187624" y="2492896"/>
            <a:ext cx="6913389" cy="3222104"/>
          </a:xfrm>
        </p:spPr>
        <p:txBody>
          <a:bodyPr/>
          <a:lstStyle/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внутригородского муниципального образования города федерального значения Санкт-Петербурга муниципальный округ Звездное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муниципальное образование)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2025-2025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годы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образования Звездное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2026-2027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год). Проект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формируется на три года.</a:t>
            </a:r>
          </a:p>
          <a:p>
            <a:pPr marL="0" indent="447675" algn="just" eaLnBrk="1" hangingPunct="1">
              <a:buFont typeface="Wingdings 2" pitchFamily="18" charset="2"/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eaLnBrk="1" hangingPunct="1">
              <a:buFont typeface="Wingdings 2" pitchFamily="18" charset="2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образования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определяют условия, принимаемые для составления проекта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год, подходы к его формированию.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23975" y="87313"/>
            <a:ext cx="6777038" cy="965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ВНУТРИГОРОДСКОЕ МУНИЦИПАЛЬНОЕ </a:t>
            </a:r>
          </a:p>
          <a:p>
            <a:pPr algn="ctr">
              <a:defRPr/>
            </a:pPr>
            <a:r>
              <a:rPr lang="ru-RU" dirty="0">
                <a:solidFill>
                  <a:srgbClr val="0000FF"/>
                </a:solidFill>
              </a:rPr>
              <a:t>ОБРАЗОВАНИЕ ЗВЕЗДНОЕ</a:t>
            </a:r>
          </a:p>
        </p:txBody>
      </p:sp>
      <p:pic>
        <p:nvPicPr>
          <p:cNvPr id="10245" name="Picture 4" descr="звездное_ок_гер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87313"/>
            <a:ext cx="538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313" y="1428750"/>
            <a:ext cx="4786312" cy="642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611188" y="4292600"/>
            <a:ext cx="7466012" cy="2232025"/>
          </a:xfrm>
        </p:spPr>
        <p:txBody>
          <a:bodyPr>
            <a:noAutofit/>
          </a:bodyPr>
          <a:lstStyle/>
          <a:p>
            <a:pPr marL="0" indent="447675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Прямоугольник 7"/>
          <p:cNvSpPr>
            <a:spLocks noChangeArrowheads="1"/>
          </p:cNvSpPr>
          <p:nvPr/>
        </p:nvSpPr>
        <p:spPr bwMode="auto">
          <a:xfrm>
            <a:off x="3779838" y="928688"/>
            <a:ext cx="197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25" y="1643063"/>
            <a:ext cx="785813" cy="100012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63" y="1785938"/>
            <a:ext cx="857250" cy="9286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5219700" y="2205038"/>
            <a:ext cx="2066925" cy="738187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35800" y="3068638"/>
            <a:ext cx="1728788" cy="100806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4438" y="2205038"/>
            <a:ext cx="2303462" cy="738187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>
              <a:defRPr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6375" y="3141663"/>
            <a:ext cx="1439863" cy="647700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575" y="3213100"/>
            <a:ext cx="1512888" cy="576263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3800" y="3141663"/>
            <a:ext cx="1871663" cy="935037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ts val="1500"/>
              </a:lnSpc>
              <a:defRPr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052736"/>
            <a:ext cx="7920880" cy="5689377"/>
          </a:xfrm>
        </p:spPr>
        <p:txBody>
          <a:bodyPr>
            <a:no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</a:p>
          <a:p>
            <a:endParaRPr lang="ru-RU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Доходы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в виде прибыли, приходящейся на доли в уставных (складочных) капиталах хозяйственных товариществ и обществ, или дивидендов по акциям, принадлежащим внутригородским муниципальным образованиям города федерального значения Санкт-Петербурга (далее – муниципальные образования). </a:t>
            </a:r>
          </a:p>
          <a:p>
            <a:r>
              <a:rPr lang="ru-RU" sz="1600" dirty="0" smtClean="0">
                <a:latin typeface="Times New Roman" panose="02020603050405020304" pitchFamily="18" charset="0"/>
              </a:rPr>
              <a:t>Проценты</a:t>
            </a:r>
            <a:r>
              <a:rPr lang="ru-RU" sz="1600" dirty="0">
                <a:latin typeface="Times New Roman" panose="02020603050405020304" pitchFamily="18" charset="0"/>
              </a:rPr>
              <a:t>, полученные от предоставления бюджетных кредитов за счет средств бюджетов муниципальных образований. </a:t>
            </a:r>
          </a:p>
          <a:p>
            <a:r>
              <a:rPr lang="ru-RU" sz="1600" dirty="0" smtClean="0">
                <a:latin typeface="Times New Roman" panose="02020603050405020304" pitchFamily="18" charset="0"/>
              </a:rPr>
              <a:t>Доходы</a:t>
            </a:r>
            <a:r>
              <a:rPr lang="ru-RU" sz="1600" dirty="0">
                <a:latin typeface="Times New Roman" panose="02020603050405020304" pitchFamily="18" charset="0"/>
              </a:rPr>
              <a:t>, получаемые в виде арендной платы, а также средства от продажи права на заключение договоров аренды за земли, находящиеся в собственности муниципальных образований (за исключением земельных участков муниципальных бюджетных и автономных учреждений). </a:t>
            </a:r>
          </a:p>
          <a:p>
            <a:r>
              <a:rPr lang="ru-RU" sz="1600" dirty="0" smtClean="0">
                <a:latin typeface="Times New Roman" panose="02020603050405020304" pitchFamily="18" charset="0"/>
              </a:rPr>
              <a:t>Доходы </a:t>
            </a:r>
            <a:r>
              <a:rPr lang="ru-RU" sz="1600" dirty="0">
                <a:latin typeface="Times New Roman" panose="02020603050405020304" pitchFamily="18" charset="0"/>
              </a:rPr>
              <a:t>от сдачи в аренду имущества, находящегося в оперативном управлении органов управления муниципальных образований и созданных ими учреждений (за исключением имущества муниципальных бюджетных и автономных учреждений). </a:t>
            </a:r>
          </a:p>
          <a:p>
            <a:r>
              <a:rPr lang="ru-RU" sz="1600" dirty="0" smtClean="0">
                <a:latin typeface="Times New Roman" panose="02020603050405020304" pitchFamily="18" charset="0"/>
              </a:rPr>
              <a:t>Доходы </a:t>
            </a:r>
            <a:r>
              <a:rPr lang="ru-RU" sz="1600" dirty="0">
                <a:latin typeface="Times New Roman" panose="02020603050405020304" pitchFamily="18" charset="0"/>
              </a:rPr>
              <a:t>от сдачи в аренду имущества, составляющего казну муниципального образования (за исключением земельных участков). </a:t>
            </a:r>
          </a:p>
        </p:txBody>
      </p:sp>
      <p:sp>
        <p:nvSpPr>
          <p:cNvPr id="12291" name="Прямоугольник 1"/>
          <p:cNvSpPr>
            <a:spLocks noChangeArrowheads="1"/>
          </p:cNvSpPr>
          <p:nvPr/>
        </p:nvSpPr>
        <p:spPr bwMode="auto">
          <a:xfrm>
            <a:off x="827584" y="476672"/>
            <a:ext cx="6408738" cy="80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 Налоговые доходы.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Налог на доходы физических лиц</a:t>
            </a:r>
          </a:p>
          <a:p>
            <a:pPr marL="0" lvl="1"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750" y="4221163"/>
            <a:ext cx="76327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620688"/>
            <a:ext cx="7488832" cy="5286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Доходы от перечисления части прибыли, остающейся после уплаты налогов и иных обязательных платежей, муниципальных унитарных предприятий, созданных муниципальными образованиями.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Средства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получаемые от передачи имущества, находящегося в собственности муниципальных образований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залог, в доверительное управление.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Прочие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поступления от использования имущества, находящегося в собственности муниципальных образований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оказания платных услуг (работ) получателями средств бюджетов муниципальных образований.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Доходы от компенсации затрат бюджетов муниципальных образований, в том числе средства, составляющие восстановительную стоимость зеленых насаждений общего пользования местного значения и подлежащие зачислению в бюджеты муниципальных образований в соответствии с законодательством Санкт-Петербурга.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 реализации имущества, находящегося в собственности муниципальных образований, за исключением имущества бюджетных и автономных учреждений, а также имущества муниципальных унитарных предприятий, в том числе казенных. </a:t>
            </a:r>
          </a:p>
          <a:p>
            <a:pPr marL="265176" lvl="1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Платежи, взимаемые органами местного самоуправления (организациями) за выполнение определенных функций.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1187450" y="981075"/>
            <a:ext cx="6840538" cy="5832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       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 </a:t>
            </a:r>
            <a:r>
              <a:rPr lang="ru-RU" sz="1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Безвозмездные поступления</a:t>
            </a:r>
            <a:endParaRPr lang="ru-RU" sz="1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Безвозмездные поступления от других бюджетов бюджетной системы Российской Федерации.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1. Безвозмездные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поступления от государственных (муниципальных) организаций.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2. Безвозмездные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поступления от негосударственных организаций.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Прочие безвозмездные поступления, зачисляемые в бюджеты муниципальных образований. </a:t>
            </a:r>
          </a:p>
          <a:p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. Доходы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6530</TotalTime>
  <Words>1107</Words>
  <Application>Microsoft Office PowerPoint</Application>
  <PresentationFormat>Экран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Georgia</vt:lpstr>
      <vt:lpstr>Times New Roman</vt:lpstr>
      <vt:lpstr>Verdana</vt:lpstr>
      <vt:lpstr>Wingdings 2</vt:lpstr>
      <vt:lpstr>Аспект</vt:lpstr>
      <vt:lpstr>БЮДЖЕТ  ДЛЯ ГРАЖДАН ВНУТРИГОРОДСКОГО МУНИЦИПАЛЬНОГО ОБРАЗОВАНИЯ ГОРОДА ФЕДЕРАЛЬНОГО ЗНАЧЕНИЯ САНКТ-ПЕТЕРБУРГА МУНИЦИПАЛЬНЫЙ ОКРУГ  ЗВЕЗДНОЕ  на 2025 год   </vt:lpstr>
      <vt:lpstr>Презентация PowerPoint</vt:lpstr>
      <vt:lpstr> </vt:lpstr>
      <vt:lpstr>Контактная информация.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105</cp:lastModifiedBy>
  <cp:revision>530</cp:revision>
  <cp:lastPrinted>2024-07-31T11:08:52Z</cp:lastPrinted>
  <dcterms:created xsi:type="dcterms:W3CDTF">2008-11-08T06:46:01Z</dcterms:created>
  <dcterms:modified xsi:type="dcterms:W3CDTF">2025-01-22T10:06:39Z</dcterms:modified>
</cp:coreProperties>
</file>